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1" r:id="rId5"/>
    <p:sldId id="712" r:id="rId6"/>
    <p:sldId id="714" r:id="rId7"/>
    <p:sldId id="715" r:id="rId8"/>
    <p:sldId id="716" r:id="rId9"/>
    <p:sldId id="717" r:id="rId10"/>
    <p:sldId id="718" r:id="rId11"/>
    <p:sldId id="722" r:id="rId12"/>
    <p:sldId id="720" r:id="rId13"/>
    <p:sldId id="721" r:id="rId14"/>
    <p:sldId id="723" r:id="rId15"/>
    <p:sldId id="719" r:id="rId16"/>
    <p:sldId id="724" r:id="rId17"/>
    <p:sldId id="725" r:id="rId18"/>
    <p:sldId id="727" r:id="rId19"/>
    <p:sldId id="728" r:id="rId20"/>
    <p:sldId id="730" r:id="rId21"/>
    <p:sldId id="72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60"/>
    <a:srgbClr val="F6B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7"/>
    <p:restoredTop sz="94676"/>
  </p:normalViewPr>
  <p:slideViewPr>
    <p:cSldViewPr snapToGrid="0" snapToObjects="1">
      <p:cViewPr varScale="1">
        <p:scale>
          <a:sx n="105" d="100"/>
          <a:sy n="105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7DFEA-E58A-6F6A-394E-EEA3434B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29A383-0E6F-5DE3-C384-F171E90B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E6AA3D-B11B-6D3B-26E8-45633BD2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CAE88D-086D-EA21-5322-A18E537F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9DECD-2928-E62E-8106-D77B9769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9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F0A095-1294-D7C5-29B8-922ED913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794395-F03F-FBED-2A48-863BA884E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130556-36BB-B3A8-A4A0-C4CF18F9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855C88-D87F-979F-2098-3C024DB6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31E40A-7644-AC6A-64C9-AA779AA7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46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A789C5-BA5B-6652-735E-64544D95A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37A48B-B859-B57F-87B9-0E2B183C0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7E2047-F7C8-9C4D-5A16-A19EE94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40880-5007-5A0B-F7F5-1D1ED9F3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6B3ECB-74D4-375C-2381-41859B4E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CED74-B70D-180A-2E1E-42242880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48F4F7-0576-F6A3-0521-8F2C84A34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CCF28-8C67-301E-2D17-59B0568D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E16211-F962-52C6-2325-6BA009DB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F55D39-C2D4-54B5-7830-76F685D1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30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62812-32F6-1891-5B90-5308C0D5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C1CC78-BBF5-6311-BBB4-16DAB730A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34F8F3-16E5-AAA5-B9AA-87AADDB0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7723E-25BB-8E02-FD5B-B27A4AFE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91658-7620-8CF1-E8A2-E53826DA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21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988DE-3992-91D5-70A2-7380A159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9F56CA-8EA1-1871-2C4D-50B8C964F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CE588C-D55D-D841-3752-B4F0C55FB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E6CD6A-35E6-C45C-77F1-33E4F32C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A25C12-9DD1-D449-BC9F-CFECC1EC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4B7A1C-B2AF-0355-43A2-0BC46A0E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84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7C7F6-B666-C8E7-47BB-09C6C3FE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6215B1-E5A8-5FD0-0A76-5373F4230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13079E-2ED2-8211-CCA5-7AEF2C3D0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54B293-160A-D422-7EEE-AFA026B31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97BDB5-DF28-9DB0-0A9D-4675D4684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4EE4BE-14BC-3DE9-AD47-4D89F7FE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D7E98A-FF4D-9094-086F-C69830B0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EB729D-FBD4-383A-C4F3-67596951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91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1E562-EED3-977D-7CD3-91E9B10C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C8B10F-4D06-4BA4-0C0B-BC85F2D3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2A4AA4-B67C-9A52-D641-5B8EAE50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262D58-EB48-75E7-EBFB-0DED9EC1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35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A7375E-759E-254B-598A-F95FDAAD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C18CBA-0072-7CDB-A05C-4B32FB63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C40658-F3C9-E347-87A0-8CC32263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8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DE2C1-C98D-EFC7-125E-04EFA5E6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F3747-122D-9D27-EF3F-BEDD668C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9D4F35-1AB4-1BAA-8EDC-EDB2F59DF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1ABDC9-B8DF-97E4-5ED6-AC0E9BAF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D6F21D-CDC2-18D0-CEAB-81BCD32D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007EF5-84BB-1104-B48E-C48EC9C5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25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27CF8-1BC2-CED9-918A-3490AB0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9BCFB-C649-06F3-104B-A8E368772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9A5A49-5CAA-B903-9DCA-F8D2273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84A598-12CB-157C-53B6-92FB757F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6EFC3A-25FB-B5E2-0B8F-D733484D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CD7437-4B32-EECB-0FEB-D09CCFBA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4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805797-A394-B363-FE63-BA17D8FC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689A96-4A90-3DC3-4DF9-2CC42FC0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9E8313-9CF2-DDBE-F1E5-BE7A775DF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5FE3-DD9E-B64E-BD45-4951B9025DCE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4B24AB-2D45-73DD-0F4B-D26FC74E0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C0311-87A8-4002-FEF8-9CBB4FF77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A7CE-B7C2-8046-B3F8-0BD28E3BFE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9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jpg"/><Relationship Id="rId10" Type="http://schemas.openxmlformats.org/officeDocument/2006/relationships/image" Target="../media/image21.png"/><Relationship Id="rId4" Type="http://schemas.openxmlformats.org/officeDocument/2006/relationships/image" Target="../media/image5.jp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6.jpg"/><Relationship Id="rId10" Type="http://schemas.openxmlformats.org/officeDocument/2006/relationships/image" Target="../media/image27.png"/><Relationship Id="rId4" Type="http://schemas.openxmlformats.org/officeDocument/2006/relationships/image" Target="../media/image5.jp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g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33.png"/><Relationship Id="rId4" Type="http://schemas.openxmlformats.org/officeDocument/2006/relationships/image" Target="../media/image5.jp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6.jpg"/><Relationship Id="rId10" Type="http://schemas.openxmlformats.org/officeDocument/2006/relationships/image" Target="../media/image36.png"/><Relationship Id="rId4" Type="http://schemas.openxmlformats.org/officeDocument/2006/relationships/image" Target="../media/image5.jp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12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0.png"/><Relationship Id="rId5" Type="http://schemas.openxmlformats.org/officeDocument/2006/relationships/image" Target="../media/image6.jpg"/><Relationship Id="rId10" Type="http://schemas.openxmlformats.org/officeDocument/2006/relationships/image" Target="../media/image39.png"/><Relationship Id="rId4" Type="http://schemas.openxmlformats.org/officeDocument/2006/relationships/image" Target="../media/image5.jp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g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6.png"/><Relationship Id="rId5" Type="http://schemas.openxmlformats.org/officeDocument/2006/relationships/image" Target="../media/image6.jpg"/><Relationship Id="rId10" Type="http://schemas.openxmlformats.org/officeDocument/2006/relationships/image" Target="../media/image45.png"/><Relationship Id="rId4" Type="http://schemas.openxmlformats.org/officeDocument/2006/relationships/image" Target="../media/image5.jp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jpg"/><Relationship Id="rId7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50.jpeg"/><Relationship Id="rId4" Type="http://schemas.openxmlformats.org/officeDocument/2006/relationships/image" Target="../media/image5.jp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7.png"/><Relationship Id="rId4" Type="http://schemas.openxmlformats.org/officeDocument/2006/relationships/image" Target="../media/image5.jp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240243" y="2048603"/>
            <a:ext cx="11707114" cy="2310064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erba, esterni, area&#10;&#10;Descrizione generata automaticamente">
            <a:extLst>
              <a:ext uri="{FF2B5EF4-FFF2-40B4-BE49-F238E27FC236}">
                <a16:creationId xmlns:a16="http://schemas.microsoft.com/office/drawing/2014/main" id="{0B055C8B-AB2F-A48A-A2C8-404A8C503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9" t="13332" r="4669" b="10130"/>
          <a:stretch/>
        </p:blipFill>
        <p:spPr>
          <a:xfrm>
            <a:off x="244643" y="233167"/>
            <a:ext cx="5196945" cy="29232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05" y="666273"/>
            <a:ext cx="3601452" cy="9003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03" y="5537234"/>
            <a:ext cx="1269776" cy="894208"/>
          </a:xfrm>
          <a:prstGeom prst="rect">
            <a:avLst/>
          </a:prstGeom>
        </p:spPr>
      </p:pic>
      <p:pic>
        <p:nvPicPr>
          <p:cNvPr id="13" name="Immagine 1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B8CC69F-7E32-C2DA-F282-1F9CCEFC5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43" y="2151428"/>
            <a:ext cx="11707115" cy="1707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B45C0D5C-537B-58DA-BFFF-FE5AB620AF0C}"/>
              </a:ext>
            </a:extLst>
          </p:cNvPr>
          <p:cNvSpPr/>
          <p:nvPr/>
        </p:nvSpPr>
        <p:spPr>
          <a:xfrm>
            <a:off x="314243" y="4726424"/>
            <a:ext cx="11563514" cy="367965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F0756B0-9625-2A5B-2875-71DE52DF5C6F}"/>
              </a:ext>
            </a:extLst>
          </p:cNvPr>
          <p:cNvSpPr txBox="1"/>
          <p:nvPr/>
        </p:nvSpPr>
        <p:spPr>
          <a:xfrm>
            <a:off x="0" y="4711090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spc="100" dirty="0">
                <a:solidFill>
                  <a:srgbClr val="F6BE52"/>
                </a:solidFill>
                <a:effectLst/>
                <a:latin typeface="Futura PT Cond Bold" panose="020B0406020204020203" pitchFamily="34" charset="77"/>
              </a:rPr>
              <a:t>In collaborazione con: </a:t>
            </a:r>
            <a:r>
              <a:rPr lang="it-IT" sz="2100" b="1" spc="100" dirty="0">
                <a:solidFill>
                  <a:srgbClr val="F6BE52"/>
                </a:solidFill>
                <a:effectLst/>
                <a:latin typeface="Futura PT Cond Bold" panose="020B0406020204020203" pitchFamily="34" charset="77"/>
              </a:rPr>
              <a:t>Consorzio Monviso Agroenergia,</a:t>
            </a:r>
            <a:r>
              <a:rPr lang="it-IT" sz="2100" spc="100" dirty="0">
                <a:solidFill>
                  <a:srgbClr val="F6BE52"/>
                </a:solidFill>
                <a:effectLst/>
                <a:latin typeface="Futura PT Cond Bold" panose="020B0406020204020203" pitchFamily="34" charset="77"/>
              </a:rPr>
              <a:t> </a:t>
            </a:r>
            <a:r>
              <a:rPr lang="it-IT" sz="2100" b="1" spc="100" dirty="0">
                <a:solidFill>
                  <a:srgbClr val="F6BE52"/>
                </a:solidFill>
                <a:effectLst/>
                <a:latin typeface="Futura PT Cond Bold" panose="020B0406020204020203" pitchFamily="34" charset="77"/>
              </a:rPr>
              <a:t>STP Progetti,</a:t>
            </a:r>
            <a:r>
              <a:rPr lang="it-IT" sz="2100" spc="100" dirty="0">
                <a:solidFill>
                  <a:srgbClr val="F6BE52"/>
                </a:solidFill>
                <a:effectLst/>
                <a:latin typeface="Futura PT Cond Bold" panose="020B0406020204020203" pitchFamily="34" charset="77"/>
              </a:rPr>
              <a:t> </a:t>
            </a:r>
            <a:r>
              <a:rPr lang="it-IT" sz="2100" b="1" spc="100" dirty="0">
                <a:solidFill>
                  <a:srgbClr val="F6BE52"/>
                </a:solidFill>
                <a:effectLst/>
                <a:latin typeface="Futura PT Cond Bold" panose="020B0406020204020203" pitchFamily="34" charset="77"/>
              </a:rPr>
              <a:t>ETA Progetti</a:t>
            </a:r>
            <a:endParaRPr lang="it-IT" sz="2100" spc="100" dirty="0">
              <a:solidFill>
                <a:srgbClr val="F6BE52"/>
              </a:solidFill>
              <a:effectLst/>
              <a:latin typeface="Futura PT Cond Bold" panose="020B0406020204020203" pitchFamily="34" charset="77"/>
            </a:endParaRPr>
          </a:p>
        </p:txBody>
      </p:sp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990" y="5514327"/>
            <a:ext cx="2400679" cy="894208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880" y="5637204"/>
            <a:ext cx="2051348" cy="6942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302" y="5726428"/>
            <a:ext cx="3130657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6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Fotovoltaico a terra fino a Febbraio 2022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813ABC99-37ED-19FC-8D56-D08062E159DA}"/>
              </a:ext>
            </a:extLst>
          </p:cNvPr>
          <p:cNvSpPr>
            <a:spLocks noGrp="1"/>
          </p:cNvSpPr>
          <p:nvPr/>
        </p:nvSpPr>
        <p:spPr>
          <a:xfrm>
            <a:off x="668776" y="1362457"/>
            <a:ext cx="10230872" cy="4557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L’istallazione di impianti fotovoltaici a terra con potenza non inferiore a 50 kW era autorizzata secondo la procedura di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AUTORIZZAZIONE UNICA ai sensi dell’art. 12 del d. Lgs 387/2003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L’autorizzazione era subordinata al rispetto della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Deliberazione della Giunta Regionale 14 Dicembre 2010, n. 3-1183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la quale la Regione Piemonte ha individuato come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 idonei all’installazione di impianti fotovoltaici a terra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ai sensi del paragrafo 17.3. delle Linee guida per l’autorizzazione degli impianti alimentati da fonti rinnovabili emanate con il decreto ministeriale del 10 settembre 2010, i siti e le aree seguenti: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it-IT" sz="14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aree sottoposte a tutela del paesaggio e del patrimonio storico, artistico e culturale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specificamente i siti inseriti nel patrimonio mondiale dell’UNESCO, le aree interessate dai progetti di candidatura a siti </a:t>
            </a:r>
            <a:r>
              <a:rPr lang="it-IT" sz="14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UNESCO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beni culturali e paesaggistici, le vette e crinali montani e pedemontani, i tenimenti dell’Ordine Mauriziano; 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it-IT" sz="14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aree protette nazionali 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 cui alla legge 394/1991 e Aree protette regionali di cui alla </a:t>
            </a:r>
            <a:r>
              <a:rPr lang="it-IT" sz="1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l.r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12/1990 e alla </a:t>
            </a:r>
            <a:r>
              <a:rPr lang="it-IT" sz="1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l.r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19/2009, siti di importanza comunitaria nell’ambito della Rete Natura 2000;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it-IT" sz="14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aree agricole 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specificamente i terreni agricoli e naturali </a:t>
            </a:r>
            <a:r>
              <a:rPr lang="it-IT" sz="14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ricadenti nella prima e seconda classe di capacità d’uso del suolo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le aree agricole destinate alla produzione di prodotti D.O.C.G. e D.O.C. e i terreni agricoli irrigati con impianti irrigui a basso consumo idrico realizzati con finanziamento pubblico;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14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aree in dissesto idraulico e idrogeologico</a:t>
            </a:r>
            <a:r>
              <a:rPr lang="it-IT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EFDE0D1-C886-D7AB-4DD7-74F5266A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536" y="140193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3AE20B9-6212-3C3A-FCDA-34F581DA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536" y="227573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0D6EDE4-305A-9B41-F475-E72E654D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36" y="422140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C816B68D-52B3-8D7D-9B65-8943562F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36" y="357940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CB531EC-D6A3-DA31-E442-5475C5B0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36" y="5326908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E4BC902E-2603-6658-2FFC-D9893102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36" y="479930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0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Le novità da marzo 2022 (I)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053DB2E-127C-0B97-B790-6A28CFDF9C06}"/>
              </a:ext>
            </a:extLst>
          </p:cNvPr>
          <p:cNvSpPr>
            <a:spLocks noGrp="1"/>
          </p:cNvSpPr>
          <p:nvPr/>
        </p:nvSpPr>
        <p:spPr>
          <a:xfrm>
            <a:off x="668776" y="1362457"/>
            <a:ext cx="10294880" cy="455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Legge 1 Marzo 2022, n. 17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convertito con modificazioni dalla L. 27 aprile 2022, n. 34, ha innanzitutto sostituito integralmente il comma 9bis dell’art. 6 del D. Lgs. 28/2011.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nuovo comma 9bis dell’art. 6 prevede l’applicazione della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disciplina di PAS 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prevista dal comma 1 dell’art. 6 per le seguenti tipologie di impianti e delle relative opere di connessione alla rete elettrica: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Helvetica" panose="020B0604020202020204" pitchFamily="34" charset="0"/>
              <a:buChar char="•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Impianti fotovoltaici di potenza fino a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MW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delle relative opere di connessione alla rete elettrica di alta e media tensione localizzati in aree a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destinazione industriale, produttiva o commerciale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nonché in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discariche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lotti di discarica chiusi e ripristinati ovvero in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cave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lotti di cave non suscettibili di ulteriore sfruttamento, e delle relative opere connesse e infrastrutture necessarie;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Helvetica" panose="020B0604020202020204" pitchFamily="34" charset="0"/>
              <a:buChar char="•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Impianti fotovoltaici di potenza fino a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MW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delle relative opere di connessione alla rete elettrica di alta e media tensione localizzati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aree classificate idonee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sensi dell'articolo 20 del decreto legislativo 8 novembre 2021, n. 199, ivi comprese quelle di cui al comma del medesimo articolo 20;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Helvetica" panose="020B0604020202020204" pitchFamily="34" charset="0"/>
              <a:buChar char="•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Impianti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agro-voltaici che distino non più di 3 chilometri da aree a destinazione industriale, artigianale e commerciale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616C34E-F859-DBBD-CFBE-470ADEDE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741" y="1362457"/>
            <a:ext cx="802428" cy="8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FCADED4C-E4A8-40C0-B91E-4A9E48ED3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55" y="281201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73A68847-E4B3-077D-1C40-114AB25A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55" y="339540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ADC53932-7095-B525-E53F-59B06489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55" y="42023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C6B8DEDE-ADC3-1D16-512B-7018C95E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55" y="500052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7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Le novità da marzo 2022 (II)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5F96BE4-FA4A-6DAE-E967-3D06927749D6}"/>
              </a:ext>
            </a:extLst>
          </p:cNvPr>
          <p:cNvSpPr>
            <a:spLocks noGrp="1"/>
          </p:cNvSpPr>
          <p:nvPr/>
        </p:nvSpPr>
        <p:spPr>
          <a:xfrm>
            <a:off x="668776" y="1362457"/>
            <a:ext cx="9855968" cy="4462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queste tipologie di impianti, il limite di cui alla lettera b) del punto 2 dell'allegato IV alla parte seconda del decreto legislativo 3 aprile 2006, n. 152, per il </a:t>
            </a:r>
            <a:r>
              <a:rPr lang="it-IT" sz="1800" u="sng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procedimento di verifica di assoggettabilità alla valutazione di impatto ambientale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cui all'articolo 19 del medesimo decreto,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è elevato a 20 MW, a patto che l’impianto non ricada in area inidonea prevista dalla DGR 14 Dicembre 2010, n. 3-1183.</a:t>
            </a:r>
            <a:endParaRPr lang="it-IT" sz="1800" b="1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Ulteriore semplificazione autorizzativa è poi prevista dall’art. 12 comma 1bis Decreto Legge 1 Marzo 2022, n. 17, che va a modificare l’art. 4 comma 2bis del D. lgs. 28/2011, in base al quale gli impianti fotovoltaici con moduli a terra la cui potenza elettrica risulta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inferiore a 1 MW, 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nonché le opere connesse e le infrastrutture indispensabili alla costruzione e all’esercizio degli stessi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impianti situati in aree idonee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non sottoposte alle norme di tutela, culturale e paesaggistica sono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realizzati mediante dichiarazione di inizio lavori asseverata (DILA)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060A559-620D-64B2-2FA2-696680CD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32" y="1557528"/>
            <a:ext cx="1063752" cy="10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353C74D-D1EF-AB97-AF95-32403BEB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33" y="3861978"/>
            <a:ext cx="1063752" cy="10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8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Procedure autorizzative per impianti FV a terra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3441938D-F53A-8645-D6FB-3C879B113DC8}"/>
              </a:ext>
            </a:extLst>
          </p:cNvPr>
          <p:cNvSpPr/>
          <p:nvPr/>
        </p:nvSpPr>
        <p:spPr>
          <a:xfrm>
            <a:off x="1771059" y="1434831"/>
            <a:ext cx="1480136" cy="964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0179EAD-630A-9C7B-5E64-7706FEE8052D}"/>
              </a:ext>
            </a:extLst>
          </p:cNvPr>
          <p:cNvSpPr/>
          <p:nvPr/>
        </p:nvSpPr>
        <p:spPr>
          <a:xfrm>
            <a:off x="3932368" y="1434831"/>
            <a:ext cx="1480136" cy="964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879D4D7D-1552-92C9-E21B-887208ABF259}"/>
              </a:ext>
            </a:extLst>
          </p:cNvPr>
          <p:cNvSpPr/>
          <p:nvPr/>
        </p:nvSpPr>
        <p:spPr>
          <a:xfrm>
            <a:off x="6093677" y="1434831"/>
            <a:ext cx="1480136" cy="964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765B558A-B489-97FD-524A-8A2CDD8E3560}"/>
              </a:ext>
            </a:extLst>
          </p:cNvPr>
          <p:cNvSpPr/>
          <p:nvPr/>
        </p:nvSpPr>
        <p:spPr>
          <a:xfrm>
            <a:off x="8254986" y="1434831"/>
            <a:ext cx="1480136" cy="964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91622495-E13D-7B7F-1CF3-6593B3F07274}"/>
              </a:ext>
            </a:extLst>
          </p:cNvPr>
          <p:cNvSpPr/>
          <p:nvPr/>
        </p:nvSpPr>
        <p:spPr>
          <a:xfrm>
            <a:off x="10416295" y="1434831"/>
            <a:ext cx="1480136" cy="964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8C147149-EF43-6AFB-3B62-99C1F852D3EE}"/>
              </a:ext>
            </a:extLst>
          </p:cNvPr>
          <p:cNvSpPr/>
          <p:nvPr/>
        </p:nvSpPr>
        <p:spPr>
          <a:xfrm>
            <a:off x="3932368" y="2908878"/>
            <a:ext cx="1480136" cy="14162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B0102371-07B3-DCE0-8C9E-089B9723894B}"/>
              </a:ext>
            </a:extLst>
          </p:cNvPr>
          <p:cNvSpPr/>
          <p:nvPr/>
        </p:nvSpPr>
        <p:spPr>
          <a:xfrm>
            <a:off x="6093677" y="2919258"/>
            <a:ext cx="1480136" cy="14162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6003DBF0-E800-C183-9391-0A1E69257A22}"/>
              </a:ext>
            </a:extLst>
          </p:cNvPr>
          <p:cNvSpPr/>
          <p:nvPr/>
        </p:nvSpPr>
        <p:spPr>
          <a:xfrm>
            <a:off x="8254986" y="2919258"/>
            <a:ext cx="1480136" cy="14162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12ABB388-A95A-6E49-CBBE-6762608A92FF}"/>
              </a:ext>
            </a:extLst>
          </p:cNvPr>
          <p:cNvSpPr/>
          <p:nvPr/>
        </p:nvSpPr>
        <p:spPr>
          <a:xfrm>
            <a:off x="10416295" y="2919258"/>
            <a:ext cx="1480136" cy="14162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64FAE176-A29C-F98E-6633-AD6A53620AE0}"/>
              </a:ext>
            </a:extLst>
          </p:cNvPr>
          <p:cNvSpPr/>
          <p:nvPr/>
        </p:nvSpPr>
        <p:spPr>
          <a:xfrm>
            <a:off x="5258249" y="4887465"/>
            <a:ext cx="1480136" cy="777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5BD44DE5-D827-5915-D598-DAA34397A602}"/>
              </a:ext>
            </a:extLst>
          </p:cNvPr>
          <p:cNvSpPr/>
          <p:nvPr/>
        </p:nvSpPr>
        <p:spPr>
          <a:xfrm>
            <a:off x="8254987" y="4887465"/>
            <a:ext cx="1480136" cy="777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48C98D94-FCA6-7E0F-0B13-A2CA29CB1445}"/>
              </a:ext>
            </a:extLst>
          </p:cNvPr>
          <p:cNvSpPr/>
          <p:nvPr/>
        </p:nvSpPr>
        <p:spPr>
          <a:xfrm>
            <a:off x="10982032" y="4887465"/>
            <a:ext cx="914399" cy="777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B0DA8B07-FECE-DE0A-4348-B44DA11244CF}"/>
              </a:ext>
            </a:extLst>
          </p:cNvPr>
          <p:cNvCxnSpPr>
            <a:cxnSpLocks/>
          </p:cNvCxnSpPr>
          <p:nvPr/>
        </p:nvCxnSpPr>
        <p:spPr>
          <a:xfrm>
            <a:off x="1523995" y="1434830"/>
            <a:ext cx="0" cy="42984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4155E421-E076-B24C-4C96-64D36AF447E8}"/>
              </a:ext>
            </a:extLst>
          </p:cNvPr>
          <p:cNvSpPr txBox="1"/>
          <p:nvPr/>
        </p:nvSpPr>
        <p:spPr>
          <a:xfrm>
            <a:off x="102936" y="1717105"/>
            <a:ext cx="109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Potenza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C9D5F88-1E6D-9CEF-E43B-EDCB23B8E441}"/>
              </a:ext>
            </a:extLst>
          </p:cNvPr>
          <p:cNvSpPr txBox="1"/>
          <p:nvPr/>
        </p:nvSpPr>
        <p:spPr>
          <a:xfrm>
            <a:off x="102936" y="3230116"/>
            <a:ext cx="109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Idoneità aree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7C747FA-6EFF-3545-ECB4-1BC54B5DECE7}"/>
              </a:ext>
            </a:extLst>
          </p:cNvPr>
          <p:cNvSpPr txBox="1"/>
          <p:nvPr/>
        </p:nvSpPr>
        <p:spPr>
          <a:xfrm>
            <a:off x="102936" y="4964926"/>
            <a:ext cx="148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 autorizzativa</a:t>
            </a:r>
          </a:p>
        </p:txBody>
      </p: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35233471-22AC-7F8B-FEC8-6E8ED971F9EF}"/>
              </a:ext>
            </a:extLst>
          </p:cNvPr>
          <p:cNvCxnSpPr>
            <a:cxnSpLocks/>
            <a:stCxn id="45" idx="3"/>
            <a:endCxn id="46" idx="1"/>
          </p:cNvCxnSpPr>
          <p:nvPr/>
        </p:nvCxnSpPr>
        <p:spPr>
          <a:xfrm>
            <a:off x="3251195" y="1917160"/>
            <a:ext cx="68117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F25B259B-C6C9-A51E-5063-EEA839E72D0F}"/>
              </a:ext>
            </a:extLst>
          </p:cNvPr>
          <p:cNvSpPr/>
          <p:nvPr/>
        </p:nvSpPr>
        <p:spPr>
          <a:xfrm>
            <a:off x="1771059" y="4887465"/>
            <a:ext cx="1480136" cy="777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27040D1C-E35F-41ED-3968-471ED6D092BA}"/>
              </a:ext>
            </a:extLst>
          </p:cNvPr>
          <p:cNvCxnSpPr>
            <a:cxnSpLocks/>
            <a:stCxn id="45" idx="2"/>
            <a:endCxn id="63" idx="0"/>
          </p:cNvCxnSpPr>
          <p:nvPr/>
        </p:nvCxnSpPr>
        <p:spPr>
          <a:xfrm>
            <a:off x="2511127" y="2399489"/>
            <a:ext cx="0" cy="248797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A7BEAFD-3144-703A-5F72-190E5B113C96}"/>
              </a:ext>
            </a:extLst>
          </p:cNvPr>
          <p:cNvCxnSpPr/>
          <p:nvPr/>
        </p:nvCxnSpPr>
        <p:spPr>
          <a:xfrm>
            <a:off x="5412505" y="1985548"/>
            <a:ext cx="68117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F9ACAC75-D21F-0C9A-7354-9CB7468DC1FF}"/>
              </a:ext>
            </a:extLst>
          </p:cNvPr>
          <p:cNvCxnSpPr/>
          <p:nvPr/>
        </p:nvCxnSpPr>
        <p:spPr>
          <a:xfrm>
            <a:off x="7573813" y="1985548"/>
            <a:ext cx="68117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ECE605FF-9665-1411-2E7E-48E949C2407A}"/>
              </a:ext>
            </a:extLst>
          </p:cNvPr>
          <p:cNvCxnSpPr/>
          <p:nvPr/>
        </p:nvCxnSpPr>
        <p:spPr>
          <a:xfrm>
            <a:off x="9735123" y="1985548"/>
            <a:ext cx="68117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EAEC0B51-C6FD-1414-A4F0-EF169D80AEA6}"/>
              </a:ext>
            </a:extLst>
          </p:cNvPr>
          <p:cNvCxnSpPr>
            <a:cxnSpLocks/>
            <a:stCxn id="46" idx="2"/>
            <a:endCxn id="50" idx="0"/>
          </p:cNvCxnSpPr>
          <p:nvPr/>
        </p:nvCxnSpPr>
        <p:spPr>
          <a:xfrm>
            <a:off x="4672436" y="2399489"/>
            <a:ext cx="0" cy="5093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B20CAFCB-19B2-4B74-792E-E7A2863E1D29}"/>
              </a:ext>
            </a:extLst>
          </p:cNvPr>
          <p:cNvCxnSpPr>
            <a:cxnSpLocks/>
            <a:stCxn id="48" idx="2"/>
            <a:endCxn id="52" idx="0"/>
          </p:cNvCxnSpPr>
          <p:nvPr/>
        </p:nvCxnSpPr>
        <p:spPr>
          <a:xfrm>
            <a:off x="8995054" y="2399489"/>
            <a:ext cx="0" cy="5197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3F31FD33-DAB5-DABA-1D8F-BED805766C54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6833745" y="2399489"/>
            <a:ext cx="0" cy="5197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F8593AE8-09D4-34C6-D55E-8878A1E63C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>
            <a:off x="11156363" y="2399489"/>
            <a:ext cx="0" cy="5197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5185715A-4864-ACE8-D6B1-2984411C4C73}"/>
              </a:ext>
            </a:extLst>
          </p:cNvPr>
          <p:cNvCxnSpPr>
            <a:cxnSpLocks/>
            <a:stCxn id="52" idx="2"/>
            <a:endCxn id="56" idx="0"/>
          </p:cNvCxnSpPr>
          <p:nvPr/>
        </p:nvCxnSpPr>
        <p:spPr>
          <a:xfrm>
            <a:off x="8995054" y="4335491"/>
            <a:ext cx="1" cy="55197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4BF0C554-509B-B03D-279F-9AEEDDCDE3EE}"/>
              </a:ext>
            </a:extLst>
          </p:cNvPr>
          <p:cNvCxnSpPr>
            <a:cxnSpLocks/>
          </p:cNvCxnSpPr>
          <p:nvPr/>
        </p:nvCxnSpPr>
        <p:spPr>
          <a:xfrm>
            <a:off x="11457703" y="4343215"/>
            <a:ext cx="1" cy="5400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a gomito 75">
            <a:extLst>
              <a:ext uri="{FF2B5EF4-FFF2-40B4-BE49-F238E27FC236}">
                <a16:creationId xmlns:a16="http://schemas.microsoft.com/office/drawing/2014/main" id="{239AB1F1-4E86-8581-3B2D-38BE9CD9D4AD}"/>
              </a:ext>
            </a:extLst>
          </p:cNvPr>
          <p:cNvCxnSpPr>
            <a:cxnSpLocks/>
          </p:cNvCxnSpPr>
          <p:nvPr/>
        </p:nvCxnSpPr>
        <p:spPr>
          <a:xfrm rot="5400000">
            <a:off x="9869860" y="4226359"/>
            <a:ext cx="828000" cy="1080000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70860A1F-CD13-7AA1-0E32-3A0CDF3F3247}"/>
              </a:ext>
            </a:extLst>
          </p:cNvPr>
          <p:cNvSpPr txBox="1"/>
          <p:nvPr/>
        </p:nvSpPr>
        <p:spPr>
          <a:xfrm>
            <a:off x="1771059" y="1593994"/>
            <a:ext cx="14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Potenza</a:t>
            </a:r>
          </a:p>
          <a:p>
            <a:pPr algn="ctr"/>
            <a:r>
              <a:rPr lang="it-IT" dirty="0"/>
              <a:t>&gt; 20 MW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9AB434B-788B-2FE1-EB0E-009246A6582F}"/>
              </a:ext>
            </a:extLst>
          </p:cNvPr>
          <p:cNvSpPr txBox="1"/>
          <p:nvPr/>
        </p:nvSpPr>
        <p:spPr>
          <a:xfrm>
            <a:off x="3930045" y="1455495"/>
            <a:ext cx="148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10 MW &lt; Potenza</a:t>
            </a:r>
          </a:p>
          <a:p>
            <a:pPr algn="ctr"/>
            <a:r>
              <a:rPr lang="it-IT" dirty="0"/>
              <a:t>≤ 20 MW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AEA7A846-418C-7AF5-2116-DED48086952C}"/>
              </a:ext>
            </a:extLst>
          </p:cNvPr>
          <p:cNvSpPr txBox="1"/>
          <p:nvPr/>
        </p:nvSpPr>
        <p:spPr>
          <a:xfrm>
            <a:off x="6096000" y="1455495"/>
            <a:ext cx="148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 MW &lt; Potenza</a:t>
            </a:r>
          </a:p>
          <a:p>
            <a:pPr algn="ctr"/>
            <a:r>
              <a:rPr lang="it-IT" dirty="0"/>
              <a:t>≤ 10 MW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12AA2917-FB7E-4F61-2192-4D719397DB7E}"/>
              </a:ext>
            </a:extLst>
          </p:cNvPr>
          <p:cNvSpPr txBox="1"/>
          <p:nvPr/>
        </p:nvSpPr>
        <p:spPr>
          <a:xfrm>
            <a:off x="8252663" y="1455495"/>
            <a:ext cx="148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50 kW &lt; Potenza</a:t>
            </a:r>
          </a:p>
          <a:p>
            <a:pPr algn="ctr"/>
            <a:r>
              <a:rPr lang="it-IT" dirty="0"/>
              <a:t>≤ 1 MW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AD8028C7-F399-21C2-8D16-C81491B1FC0D}"/>
              </a:ext>
            </a:extLst>
          </p:cNvPr>
          <p:cNvSpPr txBox="1"/>
          <p:nvPr/>
        </p:nvSpPr>
        <p:spPr>
          <a:xfrm>
            <a:off x="10416296" y="1593993"/>
            <a:ext cx="14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Potenza</a:t>
            </a:r>
          </a:p>
          <a:p>
            <a:pPr algn="ctr"/>
            <a:r>
              <a:rPr lang="it-IT" dirty="0"/>
              <a:t>≤ 50 kW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2E8416B9-8E3B-F6E0-9853-2644168417EA}"/>
              </a:ext>
            </a:extLst>
          </p:cNvPr>
          <p:cNvSpPr txBox="1"/>
          <p:nvPr/>
        </p:nvSpPr>
        <p:spPr>
          <a:xfrm>
            <a:off x="3928632" y="2938280"/>
            <a:ext cx="1494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Impianto ricade in area industriale, produttiva, commerciale, in ex siti di cava o discarica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1C6EB291-AA42-6E66-8BE5-5564FDF38A05}"/>
              </a:ext>
            </a:extLst>
          </p:cNvPr>
          <p:cNvSpPr txBox="1"/>
          <p:nvPr/>
        </p:nvSpPr>
        <p:spPr>
          <a:xfrm>
            <a:off x="6096000" y="3153724"/>
            <a:ext cx="149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Impianto ricade in </a:t>
            </a:r>
            <a:r>
              <a:rPr lang="it-IT" sz="1400" b="1" dirty="0"/>
              <a:t>aree idonee </a:t>
            </a:r>
            <a:r>
              <a:rPr lang="it-IT" sz="1400" dirty="0"/>
              <a:t>ai sensi del</a:t>
            </a:r>
          </a:p>
          <a:p>
            <a:pPr algn="ctr"/>
            <a:r>
              <a:rPr lang="it-IT" sz="1400" dirty="0"/>
              <a:t>D. Lgs. 199/2021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6232E7C2-4018-F0DA-4D23-611AC3C1F099}"/>
              </a:ext>
            </a:extLst>
          </p:cNvPr>
          <p:cNvSpPr txBox="1"/>
          <p:nvPr/>
        </p:nvSpPr>
        <p:spPr>
          <a:xfrm>
            <a:off x="8245262" y="3153724"/>
            <a:ext cx="149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Impianto ricade in </a:t>
            </a:r>
            <a:r>
              <a:rPr lang="it-IT" sz="1400" b="1" dirty="0"/>
              <a:t>aree idonee </a:t>
            </a:r>
            <a:r>
              <a:rPr lang="it-IT" sz="1400" dirty="0"/>
              <a:t>ai sensi del</a:t>
            </a:r>
          </a:p>
          <a:p>
            <a:pPr algn="ctr"/>
            <a:r>
              <a:rPr lang="it-IT" sz="1400" dirty="0"/>
              <a:t>D. Lgs. 199/2021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D8A429C7-49F8-1CEA-A54C-134E9BF401EE}"/>
              </a:ext>
            </a:extLst>
          </p:cNvPr>
          <p:cNvSpPr txBox="1"/>
          <p:nvPr/>
        </p:nvSpPr>
        <p:spPr>
          <a:xfrm>
            <a:off x="10421372" y="3153724"/>
            <a:ext cx="149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Impianto ricade in </a:t>
            </a:r>
            <a:r>
              <a:rPr lang="it-IT" sz="1400" b="1" dirty="0"/>
              <a:t>aree idonee </a:t>
            </a:r>
            <a:r>
              <a:rPr lang="it-IT" sz="1400" dirty="0"/>
              <a:t>ai sensi del</a:t>
            </a:r>
          </a:p>
          <a:p>
            <a:pPr algn="ctr"/>
            <a:r>
              <a:rPr lang="it-IT" sz="1400" dirty="0"/>
              <a:t>D. Lgs. 199/2021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F350C059-5DFC-8E20-CCF0-4D0D7280EBF7}"/>
              </a:ext>
            </a:extLst>
          </p:cNvPr>
          <p:cNvSpPr txBox="1"/>
          <p:nvPr/>
        </p:nvSpPr>
        <p:spPr>
          <a:xfrm>
            <a:off x="1771059" y="4913408"/>
            <a:ext cx="1480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Autorizzazione Unica ai sensi del </a:t>
            </a:r>
            <a:r>
              <a:rPr lang="it-IT" sz="1400" b="1" dirty="0" err="1"/>
              <a:t>D.Lgs.</a:t>
            </a:r>
            <a:r>
              <a:rPr lang="it-IT" sz="1400" b="1" dirty="0"/>
              <a:t> 387/2003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4EB4FEAB-B8F4-BD1D-7F1B-A13FE6D83A88}"/>
              </a:ext>
            </a:extLst>
          </p:cNvPr>
          <p:cNvSpPr txBox="1"/>
          <p:nvPr/>
        </p:nvSpPr>
        <p:spPr>
          <a:xfrm>
            <a:off x="5249512" y="4995704"/>
            <a:ext cx="14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PAS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8EED0473-7668-1CD4-CF71-83DFE14BFDD8}"/>
              </a:ext>
            </a:extLst>
          </p:cNvPr>
          <p:cNvSpPr txBox="1"/>
          <p:nvPr/>
        </p:nvSpPr>
        <p:spPr>
          <a:xfrm>
            <a:off x="8263724" y="4995704"/>
            <a:ext cx="14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DILA</a:t>
            </a:r>
          </a:p>
        </p:txBody>
      </p:sp>
      <p:cxnSp>
        <p:nvCxnSpPr>
          <p:cNvPr id="109" name="Connettore a gomito 108">
            <a:extLst>
              <a:ext uri="{FF2B5EF4-FFF2-40B4-BE49-F238E27FC236}">
                <a16:creationId xmlns:a16="http://schemas.microsoft.com/office/drawing/2014/main" id="{C2090C10-EAED-7E7F-647A-8478971CCAA1}"/>
              </a:ext>
            </a:extLst>
          </p:cNvPr>
          <p:cNvCxnSpPr>
            <a:cxnSpLocks/>
            <a:endCxn id="104" idx="1"/>
          </p:cNvCxnSpPr>
          <p:nvPr/>
        </p:nvCxnSpPr>
        <p:spPr>
          <a:xfrm rot="16200000" flipH="1">
            <a:off x="4583723" y="4622302"/>
            <a:ext cx="967759" cy="363820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a gomito 109">
            <a:extLst>
              <a:ext uri="{FF2B5EF4-FFF2-40B4-BE49-F238E27FC236}">
                <a16:creationId xmlns:a16="http://schemas.microsoft.com/office/drawing/2014/main" id="{33EDFEA5-2A91-F978-CC0F-B4785A62D4E4}"/>
              </a:ext>
            </a:extLst>
          </p:cNvPr>
          <p:cNvCxnSpPr>
            <a:cxnSpLocks/>
            <a:endCxn id="104" idx="3"/>
          </p:cNvCxnSpPr>
          <p:nvPr/>
        </p:nvCxnSpPr>
        <p:spPr>
          <a:xfrm rot="5400000">
            <a:off x="6419697" y="4645443"/>
            <a:ext cx="952601" cy="332697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8C586D0A-8DC3-A240-55BF-93FB20966281}"/>
              </a:ext>
            </a:extLst>
          </p:cNvPr>
          <p:cNvSpPr txBox="1"/>
          <p:nvPr/>
        </p:nvSpPr>
        <p:spPr>
          <a:xfrm>
            <a:off x="10717636" y="4995704"/>
            <a:ext cx="14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PAS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8F80690B-40E1-BF27-06D2-E6E1106911F9}"/>
              </a:ext>
            </a:extLst>
          </p:cNvPr>
          <p:cNvSpPr txBox="1"/>
          <p:nvPr/>
        </p:nvSpPr>
        <p:spPr>
          <a:xfrm>
            <a:off x="2541143" y="240712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3DE77F9F-7310-67AD-9E0D-05FF5AF32D31}"/>
              </a:ext>
            </a:extLst>
          </p:cNvPr>
          <p:cNvSpPr txBox="1"/>
          <p:nvPr/>
        </p:nvSpPr>
        <p:spPr>
          <a:xfrm>
            <a:off x="4676970" y="240712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C58966B1-C406-59F7-B851-3F713CB8F7F4}"/>
              </a:ext>
            </a:extLst>
          </p:cNvPr>
          <p:cNvSpPr txBox="1"/>
          <p:nvPr/>
        </p:nvSpPr>
        <p:spPr>
          <a:xfrm>
            <a:off x="6843468" y="240712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DDCB436A-EA17-E962-441B-EC292071AFCF}"/>
              </a:ext>
            </a:extLst>
          </p:cNvPr>
          <p:cNvSpPr txBox="1"/>
          <p:nvPr/>
        </p:nvSpPr>
        <p:spPr>
          <a:xfrm>
            <a:off x="9003792" y="240712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C1D66D16-DB37-B891-BE6D-E6E646E642B8}"/>
              </a:ext>
            </a:extLst>
          </p:cNvPr>
          <p:cNvSpPr txBox="1"/>
          <p:nvPr/>
        </p:nvSpPr>
        <p:spPr>
          <a:xfrm>
            <a:off x="11165100" y="240712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B622AF1B-D1F8-0F85-F0A9-65E002EBDCC0}"/>
              </a:ext>
            </a:extLst>
          </p:cNvPr>
          <p:cNvSpPr txBox="1"/>
          <p:nvPr/>
        </p:nvSpPr>
        <p:spPr>
          <a:xfrm>
            <a:off x="4905570" y="432033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234DB564-71F8-68AD-77FF-AA114E445B28}"/>
              </a:ext>
            </a:extLst>
          </p:cNvPr>
          <p:cNvSpPr txBox="1"/>
          <p:nvPr/>
        </p:nvSpPr>
        <p:spPr>
          <a:xfrm>
            <a:off x="7073271" y="432033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AE4E4903-F022-4335-704E-51180549CD61}"/>
              </a:ext>
            </a:extLst>
          </p:cNvPr>
          <p:cNvSpPr txBox="1"/>
          <p:nvPr/>
        </p:nvSpPr>
        <p:spPr>
          <a:xfrm>
            <a:off x="9003791" y="432033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0E81E2B0-FB1D-7F11-F307-ADF057C3BB05}"/>
              </a:ext>
            </a:extLst>
          </p:cNvPr>
          <p:cNvSpPr txBox="1"/>
          <p:nvPr/>
        </p:nvSpPr>
        <p:spPr>
          <a:xfrm>
            <a:off x="10302962" y="4320333"/>
            <a:ext cx="51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</a:p>
        </p:txBody>
      </p:sp>
      <p:cxnSp>
        <p:nvCxnSpPr>
          <p:cNvPr id="128" name="Connettore 2 127">
            <a:extLst>
              <a:ext uri="{FF2B5EF4-FFF2-40B4-BE49-F238E27FC236}">
                <a16:creationId xmlns:a16="http://schemas.microsoft.com/office/drawing/2014/main" id="{95E9F194-8474-FAA9-A372-FDFAC7E3F3CC}"/>
              </a:ext>
            </a:extLst>
          </p:cNvPr>
          <p:cNvCxnSpPr>
            <a:cxnSpLocks/>
            <a:stCxn id="94" idx="1"/>
            <a:endCxn id="93" idx="3"/>
          </p:cNvCxnSpPr>
          <p:nvPr/>
        </p:nvCxnSpPr>
        <p:spPr>
          <a:xfrm flipH="1">
            <a:off x="7590937" y="3630778"/>
            <a:ext cx="654325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2 130">
            <a:extLst>
              <a:ext uri="{FF2B5EF4-FFF2-40B4-BE49-F238E27FC236}">
                <a16:creationId xmlns:a16="http://schemas.microsoft.com/office/drawing/2014/main" id="{34358DA4-CBAD-5B86-CAE6-5C3861487DC5}"/>
              </a:ext>
            </a:extLst>
          </p:cNvPr>
          <p:cNvCxnSpPr>
            <a:cxnSpLocks/>
            <a:stCxn id="93" idx="1"/>
          </p:cNvCxnSpPr>
          <p:nvPr/>
        </p:nvCxnSpPr>
        <p:spPr>
          <a:xfrm flipH="1">
            <a:off x="5415122" y="3630778"/>
            <a:ext cx="680878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a gomito 133">
            <a:extLst>
              <a:ext uri="{FF2B5EF4-FFF2-40B4-BE49-F238E27FC236}">
                <a16:creationId xmlns:a16="http://schemas.microsoft.com/office/drawing/2014/main" id="{613B3B1D-E7E8-F421-5113-73642344D0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60494" y="4334069"/>
            <a:ext cx="1104414" cy="942042"/>
          </a:xfrm>
          <a:prstGeom prst="bentConnector3">
            <a:avLst>
              <a:gd name="adj1" fmla="val 1332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A98ED647-2C0C-DA37-5A2C-38ABAA3F7688}"/>
              </a:ext>
            </a:extLst>
          </p:cNvPr>
          <p:cNvSpPr txBox="1"/>
          <p:nvPr/>
        </p:nvSpPr>
        <p:spPr>
          <a:xfrm>
            <a:off x="3758037" y="4320333"/>
            <a:ext cx="58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79C0630D-7257-6D62-10DE-00505FF32F52}"/>
              </a:ext>
            </a:extLst>
          </p:cNvPr>
          <p:cNvSpPr txBox="1"/>
          <p:nvPr/>
        </p:nvSpPr>
        <p:spPr>
          <a:xfrm>
            <a:off x="5466690" y="3161419"/>
            <a:ext cx="58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76E7FF66-7331-323D-9DD7-ECF70C307AAE}"/>
              </a:ext>
            </a:extLst>
          </p:cNvPr>
          <p:cNvSpPr txBox="1"/>
          <p:nvPr/>
        </p:nvSpPr>
        <p:spPr>
          <a:xfrm>
            <a:off x="7623214" y="3161419"/>
            <a:ext cx="58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101684CB-A6A6-B7CE-9571-7765ECB286B4}"/>
              </a:ext>
            </a:extLst>
          </p:cNvPr>
          <p:cNvSpPr txBox="1"/>
          <p:nvPr/>
        </p:nvSpPr>
        <p:spPr>
          <a:xfrm>
            <a:off x="11455475" y="4320333"/>
            <a:ext cx="58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42561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Aree idonee ai sensi del D. Lgs. 8 novembre 2021, n. 199 (I)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2F018EB-FCB1-6212-6BE0-26B44D2CCF70}"/>
              </a:ext>
            </a:extLst>
          </p:cNvPr>
          <p:cNvSpPr>
            <a:spLocks noGrp="1"/>
          </p:cNvSpPr>
          <p:nvPr/>
        </p:nvSpPr>
        <p:spPr>
          <a:xfrm>
            <a:off x="668776" y="1362457"/>
            <a:ext cx="9855968" cy="4462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L’art. 20 del D. Lgs. 199/2021 definisce la “Disciplina per l'individuazione di superfici e aree idonee per l'installazione di impianti a fonti rinnovabili”, nel dettaglio: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Helvetica" panose="020B0604020202020204" pitchFamily="34" charset="0"/>
              <a:buChar char="•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comma 1 prevede che: “… con uno o più decreti del Ministro della transizione ecologica di concerto con il Ministro della cultura, e il Ministro delle politiche agricole, alimentari e forestali, previa intesa in sede di Conferenza unificata di cui all'articolo 8 del decreto legislativo 28 agosto 1997, n. 281, da adottare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entro centottanta giorni 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dalla data di entrata in vigore del presente decreto (15 dicembre 2021),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sono stabiliti principi e criteri omogenei per l'individuazione delle superfici e delle aree idonee 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non idonee all'installazione di impianti a fonti rinnovabili…”;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Helvetica" panose="020B0604020202020204" pitchFamily="34" charset="0"/>
              <a:buChar char="•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comma 4 prevede che: “…Conformemente ai principi e criteri stabiliti dai decreti di cui al comma 1, entro centottanta giorni dalla data di entrata vigore dei medesimi decreti,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Regioni individuano con legge le aree idonee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…”;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Helvetica" panose="020B0604020202020204" pitchFamily="34" charset="0"/>
              <a:buChar char="•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Infine </a:t>
            </a:r>
            <a:r>
              <a:rPr lang="it-IT" sz="1600" u="sng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comma 8 definisce quali siano </a:t>
            </a:r>
            <a:r>
              <a:rPr lang="it-IT" sz="1600" b="1" u="sng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considerare sin da subito aree idonee </a:t>
            </a:r>
            <a:r>
              <a:rPr lang="it-IT" sz="1600" u="sng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nelle more dell'individuazione delle aree idonee sulla base dei criteri e delle modalità stabiliti dai decreti di cui al comma 1.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D376DF-09B7-B883-737D-261EDAAE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66" y="124358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0ED5D28F-D04B-836E-1C55-2D7714C8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66" y="382615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7D9373D-AB6F-9B3D-A4A8-925E6A3F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66" y="256605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6314B89C-4BC8-9E92-8159-8B088AFB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866" y="47982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3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Aree idonee ai sensi del D. Lgs. 8 novembre 2021, n. 199 (II)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862C8EE-0C21-97AC-77A3-9E16B56A1252}"/>
              </a:ext>
            </a:extLst>
          </p:cNvPr>
          <p:cNvSpPr>
            <a:spLocks noGrp="1"/>
          </p:cNvSpPr>
          <p:nvPr/>
        </p:nvSpPr>
        <p:spPr>
          <a:xfrm>
            <a:off x="668776" y="1362457"/>
            <a:ext cx="9855968" cy="4462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aree idonee previste dal comma 8 dell’art. 20, così come modificato più volte dai Decreto Legge 1 Marzo 2022 n. 17, Decreto Legge 17 maggio 2022 n. 50 e Decreto Legge 16 giugno 2022 n. 68 e relative conversioni, risultano: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200"/>
              </a:spcAft>
              <a:buFont typeface="Helvetica" panose="020B0604020202020204" pitchFamily="34" charset="0"/>
              <a:buChar char="•"/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aree dei siti oggetto di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bonifica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individuate ai sensi del Titolo V, Parte quarta, del decreto legislativo 3 aprile 2006, n.152; 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200"/>
              </a:spcAft>
              <a:buFont typeface="Helvetica" panose="020B0604020202020204" pitchFamily="34" charset="0"/>
              <a:buChar char="•"/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cave e miniere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cessate, non recuperate o abbandonate o in condizioni di degrado ambientale, o le porzioni di cave e miniere non suscettibili di ulteriore sfruttamento;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200"/>
              </a:spcAft>
              <a:buFont typeface="Helvetica" panose="020B0604020202020204" pitchFamily="34" charset="0"/>
              <a:buChar char="•"/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siti e gli impianti nelle disponibilità delle società del gruppo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Ferrovie dello Stato italiane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dei gestori di infrastrutture ferroviarie nonché delle 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società concessionarie autostradali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200"/>
              </a:spcAft>
              <a:buFont typeface="Helvetica" panose="020B0604020202020204" pitchFamily="34" charset="0"/>
              <a:buChar char="•"/>
            </a:pP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siti e gli impianti nella disponibilità delle società di gestione</a:t>
            </a: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aeroportuale</a:t>
            </a:r>
            <a:r>
              <a:rPr lang="it-IT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all'interno del perimetro di pertinenza degli aeroporti delle isole minori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C3F66B-7E76-F771-A52A-D6E58E17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47" y="136245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9FB17A81-BFCA-C300-4105-948A53DA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47" y="250729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2E44D91-281F-BF7D-F0CD-636E3851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47" y="336926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2D9603F0-EECF-9782-602D-CB763A95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47" y="423123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E792F105-C623-401A-CD20-E9D3BCB7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47" y="509320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7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08256C3-5195-7B5C-8ED5-B0DFD9519BCA}"/>
              </a:ext>
            </a:extLst>
          </p:cNvPr>
          <p:cNvSpPr/>
          <p:nvPr/>
        </p:nvSpPr>
        <p:spPr>
          <a:xfrm>
            <a:off x="973923" y="4532507"/>
            <a:ext cx="5243997" cy="984202"/>
          </a:xfrm>
          <a:prstGeom prst="roundRect">
            <a:avLst>
              <a:gd name="adj" fmla="val 15709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Aree idonee specifiche per il fotovoltaico e per il biometano (I)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862C8EE-0C21-97AC-77A3-9E16B56A1252}"/>
              </a:ext>
            </a:extLst>
          </p:cNvPr>
          <p:cNvSpPr>
            <a:spLocks noGrp="1"/>
          </p:cNvSpPr>
          <p:nvPr/>
        </p:nvSpPr>
        <p:spPr>
          <a:xfrm>
            <a:off x="668776" y="1231104"/>
            <a:ext cx="10285736" cy="486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buNone/>
            </a:pPr>
            <a:r>
              <a:rPr lang="it-IT" sz="21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Sempre con riferimento alle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aree idonee previste dal comma 8 dell’art. 20 e </a:t>
            </a:r>
            <a:r>
              <a:rPr lang="it-IT" sz="2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s.m.i.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si considerano </a:t>
            </a:r>
            <a:r>
              <a:rPr lang="it-IT" sz="21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aree idonee esclusivamente per gli impianti fotovoltaici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anche con moduli a terra, </a:t>
            </a:r>
            <a:r>
              <a:rPr lang="it-IT" sz="21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per gli impianti di produzione di biometano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in assenza di vincoli ai sensi della parte seconda del dei beni culturali e del paesaggio, di cui al decreto legislativo 22 gennaio 2004, n. 42: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it-IT" sz="21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aree classificate agricole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racchiuse in un perimetro i cui punti distino non più di </a:t>
            </a:r>
            <a:r>
              <a:rPr lang="it-IT" sz="21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500 metri da zone a destinazione industriale, artigianale e commerciale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compresi i siti di interesse nazionale, nonché le cave e le miniere;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it-IT" sz="21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aree interne agli impianti industriali 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agli stabilimenti, questi ultimi come definiti dall'articolo 268, comma 1, lettera h), del decreto legislativo 3 aprile 2006, n. 152, nonché le aree classificate agricole racchiuse in un perimetro i cui punti distino non più di </a:t>
            </a:r>
            <a:r>
              <a:rPr lang="it-IT" sz="21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500 metri dal medesimo impianto o stabilimento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a riguardo si precisa che l’art. 268, c. 1 </a:t>
            </a:r>
            <a:r>
              <a:rPr lang="it-IT" sz="21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lett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 del d. Lgs 152/2006 definisce come stabilimento il “complesso  unitario  e  stabile, che si configura come un complessivo ciclo produttivo, sottoposto al  potere decisionale di un unico gestore, in cui sono presenti uno o più impianti o sono effettuate una o più </a:t>
            </a:r>
            <a:r>
              <a:rPr lang="it-IT" sz="2100" u="sng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attività che producono emissioni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attraverso, per esempio, dispositivi mobili, operazioni manuali, deposizioni  e movimentazioni. Si considera stabilimento anche il luogo adibito in modo stabile all'esercizio di una o più attività”;</a:t>
            </a:r>
            <a:endParaRPr lang="it-IT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ES: allevamento con più di:</a:t>
            </a:r>
          </a:p>
          <a:p>
            <a:pPr marL="357188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it-IT" sz="21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aree adiacenti alla rete autostradale entro una distanza non superiore a 300 metri</a:t>
            </a:r>
            <a:r>
              <a:rPr lang="it-IT" sz="2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051A91-4EF9-8B23-1FD8-598CDB46208C}"/>
              </a:ext>
            </a:extLst>
          </p:cNvPr>
          <p:cNvSpPr txBox="1"/>
          <p:nvPr/>
        </p:nvSpPr>
        <p:spPr>
          <a:xfrm>
            <a:off x="3231249" y="4562601"/>
            <a:ext cx="286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it-IT" sz="1400" b="0" i="1" u="none" strike="noStrike" kern="1200" baseline="0" dirty="0">
                <a:solidFill>
                  <a:srgbClr val="333333"/>
                </a:solidFill>
                <a:latin typeface="Calibri" panose="020F0502020204030204" pitchFamily="34" charset="0"/>
              </a:rPr>
              <a:t>200 vacche adulte</a:t>
            </a:r>
            <a:endParaRPr lang="it-IT" sz="1400" b="0" i="1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it-IT" sz="1400" b="0" i="1" u="none" strike="noStrike" kern="1200" baseline="0" dirty="0">
                <a:solidFill>
                  <a:srgbClr val="333333"/>
                </a:solidFill>
                <a:latin typeface="Calibri" panose="020F0502020204030204" pitchFamily="34" charset="0"/>
              </a:rPr>
              <a:t>300 vitelli ingrasso (età &gt; 1 anno)</a:t>
            </a:r>
            <a:endParaRPr lang="it-IT" sz="1400" b="0" i="1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it-IT" sz="1400" b="0" i="1" u="none" strike="noStrike" kern="1200" baseline="0" dirty="0">
                <a:solidFill>
                  <a:srgbClr val="333333"/>
                </a:solidFill>
                <a:latin typeface="Calibri" panose="020F0502020204030204" pitchFamily="34" charset="0"/>
              </a:rPr>
              <a:t>1000 suini grassi</a:t>
            </a:r>
            <a:endParaRPr lang="it-IT" sz="1400" b="0" i="1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it-IT" sz="1400" b="0" i="1" u="none" strike="noStrike" kern="1200" baseline="0" dirty="0">
                <a:solidFill>
                  <a:srgbClr val="333333"/>
                </a:solidFill>
                <a:latin typeface="Calibri" panose="020F0502020204030204" pitchFamily="34" charset="0"/>
              </a:rPr>
              <a:t>30000 polli da carne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26CDD45-91F0-9915-0044-3C698E9E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00" y="2128421"/>
            <a:ext cx="780312" cy="7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C4288436-39A6-E442-9EE4-BEAB6EFD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68" y="3299349"/>
            <a:ext cx="780312" cy="7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2FDC215-8048-9A0F-0B52-E871FD98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07" y="439623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E52B379-8950-2E08-5E81-D14A920E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04" y="439623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BB266123-7715-94EF-91ED-D54DD411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00" y="439623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8C5A1062-A877-C8B8-46FE-EF0ACE9B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28" y="511290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4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Aree idonee specifiche per il fotovoltaico e per il biometano (II)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862C8EE-0C21-97AC-77A3-9E16B56A1252}"/>
              </a:ext>
            </a:extLst>
          </p:cNvPr>
          <p:cNvSpPr>
            <a:spLocks noGrp="1"/>
          </p:cNvSpPr>
          <p:nvPr/>
        </p:nvSpPr>
        <p:spPr>
          <a:xfrm>
            <a:off x="668776" y="1231104"/>
            <a:ext cx="10194296" cy="5078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it-IT" sz="17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Sempre con riferimento alle</a:t>
            </a:r>
            <a:r>
              <a:rPr lang="it-IT" sz="17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aree idonee previste dal comma 8 dell’art. 20 e </a:t>
            </a:r>
            <a:r>
              <a:rPr lang="it-IT" sz="17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s.m.i.</a:t>
            </a:r>
            <a:r>
              <a:rPr lang="it-IT" sz="17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si considerano </a:t>
            </a:r>
            <a:r>
              <a:rPr lang="it-IT" sz="17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aree idonee esclusivamente per gli impianti fotovoltaici</a:t>
            </a:r>
            <a:r>
              <a:rPr lang="it-IT" sz="17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anche con moduli a terra, </a:t>
            </a:r>
            <a:r>
              <a:rPr lang="it-IT" sz="17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per gli impianti di produzione di biometano</a:t>
            </a:r>
            <a:r>
              <a:rPr lang="it-IT" sz="17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assenza di vincoli ai sensi della parte seconda del codice dei  beni culturali e del paesaggio, di cui al decreto legislativo  22  gennaio 2004, n. 42, le aree che non sono ricomprese nel perimetro dei beni sottoposti a tutela ai sensi del decreto legislativo 22 gennaio 2004, n.  42, né ricadono </a:t>
            </a:r>
            <a:r>
              <a:rPr lang="it-IT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nella fascia di rispetto dei beni sottoposti a tutela ai sensi della parte seconda oppure dell'articolo 136 del medesimo decreto legislativo</a:t>
            </a:r>
            <a:r>
              <a:rPr lang="it-IT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Ai soli fini della presente lettera, la fascia di rispetto è determinata considerando una distanza dal perimetro di beni sottoposti a tutela di sette chilometri per gli impianti eolici e di </a:t>
            </a:r>
            <a:r>
              <a:rPr lang="it-IT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chilometro per gli impianti fotovoltaici.</a:t>
            </a:r>
            <a:r>
              <a:rPr lang="it-IT" sz="17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7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Sono beni culturali le cose immobili e mobili che presentano interesse artistico, storico, archeologico o etnoantropologico, per esempio:</a:t>
            </a:r>
            <a:endParaRPr lang="it-IT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1" indent="-26511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chiese e cappelle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1" indent="-26511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monumenti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1" indent="-26511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ville, parchi, giardini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1" indent="-2651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siti archeologici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it-IT" sz="21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EB3A7AB-1C29-5F29-D732-DABBDE74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260" y="1940053"/>
            <a:ext cx="947928" cy="9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D6F6D40-1784-869E-ECD4-40A973D9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72" y="436168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46134F2-EDBA-257F-FA2B-CB039B2B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463103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DFE131A3-55C9-469F-C3FF-29211033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76" y="490037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A50D46B2-9495-2D5E-8828-D6712158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77" y="516971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3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Alcune considerazioni finali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4BE2FBA-1A21-2916-0163-57762A866506}"/>
              </a:ext>
            </a:extLst>
          </p:cNvPr>
          <p:cNvSpPr/>
          <p:nvPr/>
        </p:nvSpPr>
        <p:spPr>
          <a:xfrm>
            <a:off x="331472" y="1199578"/>
            <a:ext cx="5604200" cy="33724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5AD9BA-D2D7-65FB-4841-FFA489B4E016}"/>
              </a:ext>
            </a:extLst>
          </p:cNvPr>
          <p:cNvSpPr txBox="1"/>
          <p:nvPr/>
        </p:nvSpPr>
        <p:spPr>
          <a:xfrm>
            <a:off x="668776" y="1366670"/>
            <a:ext cx="50553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Fotovoltaico su tetto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Investimento agevolato da fondi PNRR</a:t>
            </a:r>
          </a:p>
          <a:p>
            <a:pPr lvl="1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	→ Parco Agrisolare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Riduzione delle bollette grazie al dimensionamento basato sui consumi aziendali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Vendita energia in eccesso a prezzo di mercato 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8A9441F-FE48-CB0B-342A-5BEA11D71098}"/>
              </a:ext>
            </a:extLst>
          </p:cNvPr>
          <p:cNvSpPr/>
          <p:nvPr/>
        </p:nvSpPr>
        <p:spPr>
          <a:xfrm>
            <a:off x="6272976" y="1199578"/>
            <a:ext cx="5604200" cy="4606862"/>
          </a:xfrm>
          <a:prstGeom prst="roundRect">
            <a:avLst>
              <a:gd name="adj" fmla="val 1329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C8C733-B5A7-4BA0-C9D8-894C616DF9E5}"/>
              </a:ext>
            </a:extLst>
          </p:cNvPr>
          <p:cNvSpPr txBox="1"/>
          <p:nvPr/>
        </p:nvSpPr>
        <p:spPr>
          <a:xfrm>
            <a:off x="6610280" y="1366670"/>
            <a:ext cx="5266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Fotovoltaico a terra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Riduzione dei costi di installazione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dirty="0"/>
              <a:t>2010: 3.000 ÷ 4.000 €/kW installato</a:t>
            </a: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it-IT" dirty="0"/>
              <a:t>2022: 1.000 ÷ 1.200 €/kW installato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/>
              <a:t>Punto di pareggio ricavi-costi con prezzo dell’energia a </a:t>
            </a:r>
            <a:r>
              <a:rPr lang="it-IT" b="0" i="0" dirty="0">
                <a:solidFill>
                  <a:srgbClr val="202124"/>
                </a:solidFill>
                <a:effectLst/>
              </a:rPr>
              <a:t>≃ 0,085 €/kWh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4"/>
                </a:solidFill>
              </a:rPr>
              <a:t>Investimento sostenibile anche senza</a:t>
            </a:r>
            <a:br>
              <a:rPr lang="it-IT" dirty="0">
                <a:solidFill>
                  <a:srgbClr val="202124"/>
                </a:solidFill>
              </a:rPr>
            </a:br>
            <a:r>
              <a:rPr lang="it-IT" dirty="0">
                <a:solidFill>
                  <a:srgbClr val="202124"/>
                </a:solidFill>
              </a:rPr>
              <a:t>incentivo del GSE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02124"/>
                </a:solidFill>
              </a:rPr>
              <a:t>Volatilità prezzo dell’energia</a:t>
            </a:r>
          </a:p>
          <a:p>
            <a:pPr defTabSz="630238">
              <a:spcAft>
                <a:spcPts val="6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	→ </a:t>
            </a:r>
            <a:r>
              <a:rPr lang="it-I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Prezzo medio</a:t>
            </a:r>
            <a:r>
              <a:rPr lang="it-IT" dirty="0">
                <a:solidFill>
                  <a:srgbClr val="202124"/>
                </a:solidFill>
              </a:rPr>
              <a:t> novembre 2022: 0,203 €/kWh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202124"/>
                </a:solidFill>
              </a:rPr>
              <a:t>Ipotesi di ricavi maggiori nei primi anni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202124"/>
                </a:solidFill>
              </a:rPr>
              <a:t>Rientro dell’investimento più rapido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C2B681-451A-3FCE-383C-63CC17E0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161" y="136666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ECA8B9-6EA6-CCFC-4F7E-A029EDB1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27" y="136666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sa sono i pannelli fotovoltaici">
            <a:extLst>
              <a:ext uri="{FF2B5EF4-FFF2-40B4-BE49-F238E27FC236}">
                <a16:creationId xmlns:a16="http://schemas.microsoft.com/office/drawing/2014/main" id="{E62A6F61-0F14-89C0-5B62-438A12FB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0" y="4757591"/>
            <a:ext cx="1734198" cy="97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 pannelli fotovoltaici producono energia anche di notte: la nuova  invenzione dell'Università di Stanford | Ohga!">
            <a:extLst>
              <a:ext uri="{FF2B5EF4-FFF2-40B4-BE49-F238E27FC236}">
                <a16:creationId xmlns:a16="http://schemas.microsoft.com/office/drawing/2014/main" id="{26973799-6869-78C3-673B-FF10846C9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/>
          <a:stretch/>
        </p:blipFill>
        <p:spPr bwMode="auto">
          <a:xfrm>
            <a:off x="3610540" y="4758434"/>
            <a:ext cx="1734198" cy="98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6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E61AC2B6-F7CA-FFEC-7B8F-6E0AC9A93424}"/>
              </a:ext>
            </a:extLst>
          </p:cNvPr>
          <p:cNvSpPr>
            <a:spLocks noGrp="1"/>
          </p:cNvSpPr>
          <p:nvPr/>
        </p:nvSpPr>
        <p:spPr>
          <a:xfrm>
            <a:off x="668776" y="1185479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Grazie per l’attenzione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D84A8F-5AB6-EF32-A3AA-3EAD43C847D4}"/>
              </a:ext>
            </a:extLst>
          </p:cNvPr>
          <p:cNvSpPr/>
          <p:nvPr/>
        </p:nvSpPr>
        <p:spPr>
          <a:xfrm>
            <a:off x="668776" y="3998655"/>
            <a:ext cx="10840452" cy="45719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Agroenergie – Le opportunità del settore agricolo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ttotitolo 2">
            <a:extLst>
              <a:ext uri="{FF2B5EF4-FFF2-40B4-BE49-F238E27FC236}">
                <a16:creationId xmlns:a16="http://schemas.microsoft.com/office/drawing/2014/main" id="{BDE1BBA1-FFB2-2004-A975-A89E07174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442" y="3325302"/>
            <a:ext cx="9144000" cy="480435"/>
          </a:xfrm>
        </p:spPr>
        <p:txBody>
          <a:bodyPr/>
          <a:lstStyle/>
          <a:p>
            <a:r>
              <a:rPr lang="it-IT" b="1" dirty="0"/>
              <a:t>Ing. Marco Marchisone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5C87446-0EF2-6485-8B83-DEA736793B6E}"/>
              </a:ext>
            </a:extLst>
          </p:cNvPr>
          <p:cNvSpPr txBox="1">
            <a:spLocks/>
          </p:cNvSpPr>
          <p:nvPr/>
        </p:nvSpPr>
        <p:spPr>
          <a:xfrm>
            <a:off x="648988" y="1412995"/>
            <a:ext cx="10390909" cy="1387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Nuovi impianti fotovoltaici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FA7997F7-0FE3-9897-4B46-F980B40E9369}"/>
              </a:ext>
            </a:extLst>
          </p:cNvPr>
          <p:cNvSpPr txBox="1">
            <a:spLocks/>
          </p:cNvSpPr>
          <p:nvPr/>
        </p:nvSpPr>
        <p:spPr>
          <a:xfrm>
            <a:off x="1272442" y="5433977"/>
            <a:ext cx="9144000" cy="48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24/11/2022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5BA48628-E26B-B187-5DE0-CAA1FE3D0543}"/>
              </a:ext>
            </a:extLst>
          </p:cNvPr>
          <p:cNvSpPr txBox="1">
            <a:spLocks/>
          </p:cNvSpPr>
          <p:nvPr/>
        </p:nvSpPr>
        <p:spPr>
          <a:xfrm>
            <a:off x="1272442" y="4937099"/>
            <a:ext cx="9144000" cy="48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Lago dei Salici – Caramagna Piemonte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58ED85F-0DB8-7F31-8207-6686520A24E2}"/>
              </a:ext>
            </a:extLst>
          </p:cNvPr>
          <p:cNvSpPr txBox="1">
            <a:spLocks/>
          </p:cNvSpPr>
          <p:nvPr/>
        </p:nvSpPr>
        <p:spPr>
          <a:xfrm>
            <a:off x="1272442" y="3805915"/>
            <a:ext cx="9144000" cy="48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/>
              <a:t>Consorzio Monviso Agroenergia (CMA)</a:t>
            </a:r>
          </a:p>
        </p:txBody>
      </p:sp>
    </p:spTree>
    <p:extLst>
      <p:ext uri="{BB962C8B-B14F-4D97-AF65-F5344CB8AC3E}">
        <p14:creationId xmlns:p14="http://schemas.microsoft.com/office/powerpoint/2010/main" val="193432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Indice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18840A17-4F02-65BF-BF08-ED4727FFA536}"/>
              </a:ext>
            </a:extLst>
          </p:cNvPr>
          <p:cNvSpPr>
            <a:spLocks noGrp="1"/>
          </p:cNvSpPr>
          <p:nvPr/>
        </p:nvSpPr>
        <p:spPr>
          <a:xfrm>
            <a:off x="838200" y="1408257"/>
            <a:ext cx="10515600" cy="4334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/>
              <a:t>Procedure autorizzative per gli impianti fotovoltaici</a:t>
            </a:r>
          </a:p>
          <a:p>
            <a:pPr lvl="1"/>
            <a:endParaRPr lang="it-IT" sz="3200" dirty="0"/>
          </a:p>
          <a:p>
            <a:pPr lvl="1"/>
            <a:r>
              <a:rPr lang="it-IT" sz="3200" dirty="0"/>
              <a:t>Installazione sui tetti</a:t>
            </a:r>
          </a:p>
          <a:p>
            <a:pPr lvl="1"/>
            <a:endParaRPr lang="it-IT" sz="3200" dirty="0"/>
          </a:p>
          <a:p>
            <a:pPr lvl="1"/>
            <a:endParaRPr lang="it-IT" sz="3200" dirty="0"/>
          </a:p>
          <a:p>
            <a:pPr lvl="1"/>
            <a:r>
              <a:rPr lang="it-IT" sz="3200" dirty="0"/>
              <a:t>Installazione a terra</a:t>
            </a:r>
          </a:p>
        </p:txBody>
      </p:sp>
      <p:pic>
        <p:nvPicPr>
          <p:cNvPr id="13" name="Picture 2" descr="Impianti integrati sui tetti: ecco come fare con il nuovo iter semplificato  - Teknoring">
            <a:extLst>
              <a:ext uri="{FF2B5EF4-FFF2-40B4-BE49-F238E27FC236}">
                <a16:creationId xmlns:a16="http://schemas.microsoft.com/office/drawing/2014/main" id="{F057D9DD-7485-EE35-462E-7F36FDEC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21" y="2015030"/>
            <a:ext cx="3246407" cy="178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pianti fotovoltaici Cuneo, Strutture per impianti fotovoltaici a terra  Torino, Fotovoltaico su coperture Asti - RIBERI P">
            <a:extLst>
              <a:ext uri="{FF2B5EF4-FFF2-40B4-BE49-F238E27FC236}">
                <a16:creationId xmlns:a16="http://schemas.microsoft.com/office/drawing/2014/main" id="{0939B1A2-44C6-5AE8-3EFC-CEE76CBE4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60" y="4033637"/>
            <a:ext cx="2514533" cy="18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4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E61AC2B6-F7CA-FFEC-7B8F-6E0AC9A93424}"/>
              </a:ext>
            </a:extLst>
          </p:cNvPr>
          <p:cNvSpPr>
            <a:spLocks noGrp="1"/>
          </p:cNvSpPr>
          <p:nvPr/>
        </p:nvSpPr>
        <p:spPr>
          <a:xfrm>
            <a:off x="668776" y="1185479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Impianti fotovoltaici su tetto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D84A8F-5AB6-EF32-A3AA-3EAD43C847D4}"/>
              </a:ext>
            </a:extLst>
          </p:cNvPr>
          <p:cNvSpPr/>
          <p:nvPr/>
        </p:nvSpPr>
        <p:spPr>
          <a:xfrm>
            <a:off x="668776" y="3998655"/>
            <a:ext cx="10840452" cy="45719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Installazione come manutenzione ordinaria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41176CA-323F-5D50-1477-D37B97B6B5D0}"/>
              </a:ext>
            </a:extLst>
          </p:cNvPr>
          <p:cNvSpPr>
            <a:spLocks noGrp="1"/>
          </p:cNvSpPr>
          <p:nvPr/>
        </p:nvSpPr>
        <p:spPr>
          <a:xfrm>
            <a:off x="668776" y="1356298"/>
            <a:ext cx="10515600" cy="4641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Riferimento normativo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art. 9 del dl 17/2022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contiene semplificazioni per l’installazione di impianti a fonti rinnovabili e prevede che l’art. 7-bis il comma 5 del </a:t>
            </a:r>
            <a:r>
              <a:rPr lang="it-IT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dlgs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28/2011 sia sostituito dal seguente:</a:t>
            </a:r>
            <a:endParaRPr 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it-IT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[…] </a:t>
            </a:r>
            <a:r>
              <a:rPr lang="it-IT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l’installazione</a:t>
            </a:r>
            <a:r>
              <a:rPr lang="it-IT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qualunque modalità, </a:t>
            </a:r>
            <a:r>
              <a:rPr lang="it-IT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 impianti solari fotovoltaici e termici sugli edifici</a:t>
            </a:r>
            <a:r>
              <a:rPr lang="it-IT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[…], o su strutture e manufatti fuori terra diversi dagli edifici e la realizzazione delle opere funzionali alla connessione alla rete elettrica nei predetti edifici o strutture e manufatti, nonché nelle relative pertinenze, è considerata intervento di manutenzione ordinaria e </a:t>
            </a:r>
            <a:r>
              <a:rPr lang="it-IT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 è subordinata all’acquisizione di permessi, autorizzazioni o atti amministrativi di assenso comunque denominati</a:t>
            </a:r>
            <a:r>
              <a:rPr lang="it-IT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ivi inclusi quelli previsti dal decreto legislativo 22 gennaio 2004, n. 42, a eccezione degli impianti che ricadono in aree o immobili di cui all’articolo 136, comma 1, lettere b) e c) , del codice dei beni culturali e del paesaggio di cui al decreto legislativo 22 gennaio 2004, n. 42, individuati ai sensi degli articoli da 138 a 141 del medesimo codice, e fermo restando quanto previsto dagli articoli 21 e 157 del codice.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sintesi</a:t>
            </a:r>
            <a:r>
              <a:rPr lang="it-IT" sz="1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l’istallazione di impianti fotovoltaici e solari termici su edifici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ricadono in manutenzione ordinaria e sono realizzabili quindi in edilizia libera e non è subordinata ad alcuna autorizzazione o atto di assenso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l’installazione può essere effettuata liberamente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anche su strutture o manufatti diversi da edifici e sulle loro pertinenze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(tettoie, terrazzi, autorimesse, depositi…)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semplificazione si applica anche agli immobili soggetti a vincolo paesaggistico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ad eccezione degli immobili rientranti nell’ art. 136, lett. b) e c) del D.lgs. 42/2004 (immobili di particolare pregio, es: ville, parchi, giardini, centri storici…)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631EAB5-D347-7AB3-ECA1-52248BFF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450" y="1084776"/>
            <a:ext cx="983551" cy="9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223C785B-C91D-0FC4-59E9-BCEBEAA1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129" y="3429000"/>
            <a:ext cx="774191" cy="7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1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Necessità di pratiche edilizie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215A2D4-5111-C822-1C7F-5E83AF9325B7}"/>
              </a:ext>
            </a:extLst>
          </p:cNvPr>
          <p:cNvSpPr>
            <a:spLocks noGrp="1"/>
          </p:cNvSpPr>
          <p:nvPr/>
        </p:nvSpPr>
        <p:spPr>
          <a:xfrm>
            <a:off x="668776" y="1396729"/>
            <a:ext cx="10515600" cy="428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it-IT" sz="2400" b="1" u="sng" dirty="0"/>
              <a:t>Riferimento normativo</a:t>
            </a:r>
            <a:r>
              <a:rPr lang="it-IT" sz="2400" dirty="0"/>
              <a:t>: art. 6 bis, comma 4 del </a:t>
            </a:r>
            <a:r>
              <a:rPr lang="it-IT" sz="2400" dirty="0" err="1"/>
              <a:t>D.Lgs.</a:t>
            </a:r>
            <a:r>
              <a:rPr lang="it-IT" sz="2400" dirty="0"/>
              <a:t> 28/2011</a:t>
            </a:r>
          </a:p>
          <a:p>
            <a:pPr lvl="1" algn="just">
              <a:spcAft>
                <a:spcPts val="1200"/>
              </a:spcAft>
            </a:pPr>
            <a:r>
              <a:rPr lang="it-IT" sz="2000" i="1" dirty="0"/>
              <a:t>Non sono sottoposti a valutazioni ambientali e paesaggistiche, né sottoposti all'acquisizione di atti di assenso comunque denominati, e sono realizzabili a seguito del </a:t>
            </a:r>
            <a:r>
              <a:rPr lang="it-IT" sz="2000" b="1" i="1" dirty="0"/>
              <a:t>solo deposito della dichiarazione di inizio lavori asseverata</a:t>
            </a:r>
            <a:r>
              <a:rPr lang="it-IT" sz="2000" i="1" dirty="0"/>
              <a:t> (DILA) […]</a:t>
            </a:r>
          </a:p>
          <a:p>
            <a:pPr lvl="1" algn="just"/>
            <a:r>
              <a:rPr lang="it-IT" sz="2000" i="1" dirty="0"/>
              <a:t>[…] I progetti di nuovi impianti fotovoltaici, al di fuori delle zone A di cui al decreto del Ministro dei lavori pubblici 2 aprile 1968, n. 1444 con moduli collocati sulle coperture di </a:t>
            </a:r>
            <a:r>
              <a:rPr lang="it-IT" sz="2000" b="1" i="1" dirty="0"/>
              <a:t>fabbricati rurali, di edifici a uso produttivo e di edifici residenziali</a:t>
            </a:r>
            <a:r>
              <a:rPr lang="it-IT" sz="2000" i="1" dirty="0"/>
              <a:t>, nonché i progetti di nuovi impianti fotovoltaici i cui moduli sono installati in sostituzione di coperture di fabbricati rurali e di edifici su cui è operata la completa rimozione dell'eternit o dell'amianto.</a:t>
            </a:r>
          </a:p>
          <a:p>
            <a:pPr lvl="1"/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DIFFERENTI ARTICOLI DEL MEDESIMO DECRETO PREVEDONO QUINDI DUE PROCEDURE DIFFERENTI PER LA STESSA TIPOLOGIA DI INTERVENTO !!!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07A0351-8C8E-2299-6BF1-9E971929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0" y="4681421"/>
            <a:ext cx="983551" cy="9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FCCB147-6D02-0BD1-3EBD-A1FCD9BF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873" y="957493"/>
            <a:ext cx="983551" cy="9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Ultima novità normativa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6D78A98-FFA3-5826-6B1C-4886987958EE}"/>
              </a:ext>
            </a:extLst>
          </p:cNvPr>
          <p:cNvSpPr>
            <a:spLocks noGrp="1"/>
          </p:cNvSpPr>
          <p:nvPr/>
        </p:nvSpPr>
        <p:spPr>
          <a:xfrm>
            <a:off x="668776" y="1396351"/>
            <a:ext cx="10410645" cy="428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it-IT" sz="2400" b="1" u="sng" dirty="0"/>
              <a:t>Riferimento normativo</a:t>
            </a:r>
            <a:r>
              <a:rPr lang="it-IT" sz="2400" dirty="0"/>
              <a:t>:	Decreto MITE del 2/8/2022 </a:t>
            </a:r>
          </a:p>
          <a:p>
            <a:pPr algn="just"/>
            <a:r>
              <a:rPr lang="it-IT" sz="2400" b="1" u="sng" dirty="0"/>
              <a:t>Oggetto</a:t>
            </a:r>
            <a:r>
              <a:rPr lang="it-IT" sz="2400" dirty="0"/>
              <a:t>: 	introduzione del «Modello unico semplificato per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400" dirty="0"/>
              <a:t>		impianti fotovoltaici fino a 200 kW»</a:t>
            </a:r>
          </a:p>
          <a:p>
            <a:pPr lvl="1" algn="just">
              <a:spcAft>
                <a:spcPts val="600"/>
              </a:spcAft>
            </a:pPr>
            <a:r>
              <a:rPr lang="it-IT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Modello unico è utilizzato per la </a:t>
            </a:r>
            <a:r>
              <a:rPr lang="it-IT" sz="20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realizzazione, la modifica, il potenziamento, la connessione e l’esercizio degli impianti </a:t>
            </a:r>
            <a:r>
              <a:rPr lang="it-IT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 presentino tutte le seguenti caratteristiche: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ubicati presso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clienti finali già dotati di punti di prelievo attivi 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per i quali siano necessari interventi di realizzazione, modifica o sostituzione a regola d’arte dell’impianto per la connessione del gestore di rete eseguiti attraverso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lavori semplici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come definiti nel TICA;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aventi potenza nominale non superiore a </a:t>
            </a:r>
            <a:r>
              <a:rPr lang="it-IT" sz="16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 kW</a:t>
            </a: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i quali sia richiesto il ritiro dell’energia elettrica da parte del GSE, ivi incluso il ritiro dedicato, ovvero si opti per la cessione a mercato dell’energia elettrica mediante la sottoscrizione di un contratto di dispacciamento con una controparte diversa dal GSE.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94354D2-B446-E1FF-BE11-6BBF8D7D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03" y="1396351"/>
            <a:ext cx="983551" cy="9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8A620F6-05EF-3C92-CB6D-29E4174D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3" y="3784765"/>
            <a:ext cx="1215284" cy="12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4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76669C9-35AD-2398-8B90-C78E7346DCBD}"/>
              </a:ext>
            </a:extLst>
          </p:cNvPr>
          <p:cNvSpPr/>
          <p:nvPr/>
        </p:nvSpPr>
        <p:spPr>
          <a:xfrm>
            <a:off x="685455" y="1519198"/>
            <a:ext cx="5434641" cy="10019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ED86DBA-71AB-EF57-B07C-072660D4DB7D}"/>
              </a:ext>
            </a:extLst>
          </p:cNvPr>
          <p:cNvSpPr/>
          <p:nvPr/>
        </p:nvSpPr>
        <p:spPr>
          <a:xfrm>
            <a:off x="685455" y="3067522"/>
            <a:ext cx="5434641" cy="100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85F3921D-CA4B-582C-A695-F4DDCCDD5B72}"/>
              </a:ext>
            </a:extLst>
          </p:cNvPr>
          <p:cNvSpPr/>
          <p:nvPr/>
        </p:nvSpPr>
        <p:spPr>
          <a:xfrm>
            <a:off x="685455" y="4615846"/>
            <a:ext cx="9087449" cy="1001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873FE9-94F0-458A-853D-75C655D06080}"/>
              </a:ext>
            </a:extLst>
          </p:cNvPr>
          <p:cNvSpPr/>
          <p:nvPr/>
        </p:nvSpPr>
        <p:spPr>
          <a:xfrm>
            <a:off x="668776" y="262896"/>
            <a:ext cx="10840452" cy="694597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IN SINTESI…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AE3347F5-0EBC-EE52-C400-9178B1BB618C}"/>
              </a:ext>
            </a:extLst>
          </p:cNvPr>
          <p:cNvSpPr>
            <a:spLocks noGrp="1"/>
          </p:cNvSpPr>
          <p:nvPr/>
        </p:nvSpPr>
        <p:spPr>
          <a:xfrm>
            <a:off x="755904" y="1591056"/>
            <a:ext cx="10515600" cy="463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Impianti su tetto di potenza non superiore a 200 kW: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sz="1800" b="1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MODELLO UNICO SEMPLIFICATO</a:t>
            </a:r>
            <a:endParaRPr lang="it-IT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2400"/>
              </a:spcAft>
              <a:buNone/>
            </a:pPr>
            <a:endParaRPr lang="it-IT" sz="1800" b="1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Impianti su tetto di potenza superiore a 200 kW: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sz="18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DICHIARAZIONE DI INIZIO LAVORI ASSEVERATA (</a:t>
            </a:r>
            <a:r>
              <a:rPr lang="it-IT" sz="1800" b="1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DILA)</a:t>
            </a:r>
          </a:p>
          <a:p>
            <a:pPr marL="0" lvl="0" indent="0">
              <a:lnSpc>
                <a:spcPct val="107000"/>
              </a:lnSpc>
              <a:spcAft>
                <a:spcPts val="2400"/>
              </a:spcAft>
              <a:buNone/>
            </a:pP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it-IT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Impianti su tetto con contestuale SOSTITUZIONE DI ETERNIT O RIFACIMENTO COPERTURA: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it-IT" sz="18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DICHIARAZIONE DI INIZIO LAVORI ASSEVERATA (</a:t>
            </a:r>
            <a:r>
              <a:rPr lang="it-IT" sz="1800" b="1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DILA)</a:t>
            </a:r>
          </a:p>
        </p:txBody>
      </p:sp>
      <p:pic>
        <p:nvPicPr>
          <p:cNvPr id="24" name="Picture 6" descr="Tetto in eternit: cosa fare | CL Coperture">
            <a:extLst>
              <a:ext uri="{FF2B5EF4-FFF2-40B4-BE49-F238E27FC236}">
                <a16:creationId xmlns:a16="http://schemas.microsoft.com/office/drawing/2014/main" id="{ACCD1943-D41B-E734-00A0-EF30B142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00" y="2959235"/>
            <a:ext cx="3050841" cy="1716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ntegrated solar roof from India – pv magazine International">
            <a:extLst>
              <a:ext uri="{FF2B5EF4-FFF2-40B4-BE49-F238E27FC236}">
                <a16:creationId xmlns:a16="http://schemas.microsoft.com/office/drawing/2014/main" id="{F9218D72-50BE-FF7F-65BF-7766BD04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75" y="1937871"/>
            <a:ext cx="2441529" cy="168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otovoltaico privato sul tetto, serve il sì dell'assemblea">
            <a:extLst>
              <a:ext uri="{FF2B5EF4-FFF2-40B4-BE49-F238E27FC236}">
                <a16:creationId xmlns:a16="http://schemas.microsoft.com/office/drawing/2014/main" id="{9045C5E3-DAF4-7E85-9FA0-E6E124121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2"/>
          <a:stretch/>
        </p:blipFill>
        <p:spPr bwMode="auto">
          <a:xfrm>
            <a:off x="6120096" y="1038304"/>
            <a:ext cx="2682814" cy="133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D12F3112-87D2-674B-378B-2850CCD3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02" y="1039789"/>
            <a:ext cx="1445006" cy="14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90E6CE0-8F62-2B45-370A-671686BA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6124920"/>
            <a:ext cx="2193757" cy="548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5C6F3E-7555-6BA9-DF11-15F9A615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3" y="6174103"/>
            <a:ext cx="733680" cy="516676"/>
          </a:xfrm>
          <a:prstGeom prst="rect">
            <a:avLst/>
          </a:prstGeom>
        </p:spPr>
      </p:pic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5914104-7EEC-4607-9A3C-3BE13D8D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45" y="6147429"/>
            <a:ext cx="1608427" cy="599109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5A6374-D2E5-45D2-88F3-17B3CF465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794" y="6147429"/>
            <a:ext cx="1608427" cy="54436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5E4FA1B-1F1D-43E9-91D9-423F6C5CD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443" y="6147429"/>
            <a:ext cx="3130657" cy="44767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87D103E-0B83-42B5-B08D-C691D95AE6F8}"/>
              </a:ext>
            </a:extLst>
          </p:cNvPr>
          <p:cNvCxnSpPr>
            <a:cxnSpLocks/>
          </p:cNvCxnSpPr>
          <p:nvPr/>
        </p:nvCxnSpPr>
        <p:spPr>
          <a:xfrm>
            <a:off x="240243" y="5919537"/>
            <a:ext cx="11707114" cy="0"/>
          </a:xfrm>
          <a:prstGeom prst="line">
            <a:avLst/>
          </a:prstGeom>
          <a:ln>
            <a:solidFill>
              <a:srgbClr val="004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E61AC2B6-F7CA-FFEC-7B8F-6E0AC9A93424}"/>
              </a:ext>
            </a:extLst>
          </p:cNvPr>
          <p:cNvSpPr>
            <a:spLocks noGrp="1"/>
          </p:cNvSpPr>
          <p:nvPr/>
        </p:nvSpPr>
        <p:spPr>
          <a:xfrm>
            <a:off x="668776" y="1185479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Impianti fotovoltaici a terra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D84A8F-5AB6-EF32-A3AA-3EAD43C847D4}"/>
              </a:ext>
            </a:extLst>
          </p:cNvPr>
          <p:cNvSpPr/>
          <p:nvPr/>
        </p:nvSpPr>
        <p:spPr>
          <a:xfrm>
            <a:off x="668776" y="3998655"/>
            <a:ext cx="10840452" cy="45719"/>
          </a:xfrm>
          <a:prstGeom prst="rect">
            <a:avLst/>
          </a:prstGeom>
          <a:solidFill>
            <a:srgbClr val="004F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32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1BAD534CE3FA4AB2C6F983D60A10D7" ma:contentTypeVersion="16" ma:contentTypeDescription="Creare un nuovo documento." ma:contentTypeScope="" ma:versionID="556c77c26f72d23c603d98a9073234b0">
  <xsd:schema xmlns:xsd="http://www.w3.org/2001/XMLSchema" xmlns:xs="http://www.w3.org/2001/XMLSchema" xmlns:p="http://schemas.microsoft.com/office/2006/metadata/properties" xmlns:ns2="4edcc95b-4881-4d4d-a276-caf9c9d3c374" xmlns:ns3="d908dc91-39a0-4cac-89ad-7c67d0fa4606" targetNamespace="http://schemas.microsoft.com/office/2006/metadata/properties" ma:root="true" ma:fieldsID="db472e101f3fadf027ac5a6b236eaa35" ns2:_="" ns3:_="">
    <xsd:import namespace="4edcc95b-4881-4d4d-a276-caf9c9d3c374"/>
    <xsd:import namespace="d908dc91-39a0-4cac-89ad-7c67d0fa46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cc95b-4881-4d4d-a276-caf9c9d3c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8c6e4122-a592-4f75-b181-470a56fce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8dc91-39a0-4cac-89ad-7c67d0fa46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54ce0b-3a27-440f-b4c9-aa4ddce0307c}" ma:internalName="TaxCatchAll" ma:showField="CatchAllData" ma:web="d908dc91-39a0-4cac-89ad-7c67d0fa46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79E1F2-0C3B-462A-A210-1925DE488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cc95b-4881-4d4d-a276-caf9c9d3c374"/>
    <ds:schemaRef ds:uri="d908dc91-39a0-4cac-89ad-7c67d0fa4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7AB489-74EA-4249-9A5B-8BBCE8416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2593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Futura PT Cond Bold</vt:lpstr>
      <vt:lpstr>Helvetica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Giorgio</dc:creator>
  <cp:lastModifiedBy>Enrico Camelin</cp:lastModifiedBy>
  <cp:revision>79</cp:revision>
  <dcterms:created xsi:type="dcterms:W3CDTF">2022-11-21T10:15:07Z</dcterms:created>
  <dcterms:modified xsi:type="dcterms:W3CDTF">2022-11-24T08:19:40Z</dcterms:modified>
</cp:coreProperties>
</file>